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100000" strictFirstAndLastChars="0" saveSubsetFonts="1">
  <p:sldMasterIdLst>
    <p:sldMasterId id="2147483648" r:id="rId4"/>
  </p:sldMasterIdLst>
  <p:notesMasterIdLst>
    <p:notesMasterId r:id="rId9"/>
  </p:notesMasterIdLst>
  <p:sldIdLst>
    <p:sldId id="258" r:id="rId5"/>
    <p:sldId id="354" r:id="rId6"/>
    <p:sldId id="368" r:id="rId7"/>
    <p:sldId id="367" r:id="rId8"/>
  </p:sldIdLst>
  <p:sldSz cx="9144000" cy="6858000" type="screen4x3"/>
  <p:notesSz cx="6858000" cy="9144000"/>
  <p:defaultTextStyle>
    <a:defPPr>
      <a:defRPr lang="en-US"/>
    </a:defPPr>
    <a:lvl1pPr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1pPr>
    <a:lvl2pPr marL="457200"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2pPr>
    <a:lvl3pPr marL="914400"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3pPr>
    <a:lvl4pPr marL="1371600"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4pPr>
    <a:lvl5pPr marL="1828800" algn="l" rtl="0" fontAlgn="base" hangingPunct="0">
      <a:spcBef>
        <a:spcPct val="0"/>
      </a:spcBef>
      <a:spcAft>
        <a:spcPct val="0"/>
      </a:spcAft>
      <a:defRPr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5pPr>
    <a:lvl6pPr marL="2286000" algn="l" defTabSz="914400" rtl="0" eaLnBrk="1" latinLnBrk="0" hangingPunct="1">
      <a:defRPr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6pPr>
    <a:lvl7pPr marL="2743200" algn="l" defTabSz="914400" rtl="0" eaLnBrk="1" latinLnBrk="0" hangingPunct="1">
      <a:defRPr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7pPr>
    <a:lvl8pPr marL="3200400" algn="l" defTabSz="914400" rtl="0" eaLnBrk="1" latinLnBrk="0" hangingPunct="1">
      <a:defRPr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8pPr>
    <a:lvl9pPr marL="3657600" algn="l" defTabSz="914400" rtl="0" eaLnBrk="1" latinLnBrk="0" hangingPunct="1">
      <a:defRPr kern="1200">
        <a:solidFill>
          <a:srgbClr val="000000"/>
        </a:solidFill>
        <a:latin typeface="Helvetica" panose="020B0604020202020204" pitchFamily="34" charset="0"/>
        <a:ea typeface="Helvetica" panose="020B0604020202020204" pitchFamily="34" charset="0"/>
        <a:cs typeface="Helvetica" panose="020B0604020202020204" pitchFamily="34" charset="0"/>
        <a:sym typeface="Helvetica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B6FDD3-5948-4456-AEBF-E9185373475A}" v="4" dt="2022-02-21T13:27:21.923"/>
    <p1510:client id="{8C5AB1E6-D540-52AE-FE1E-087E1378DE6F}" v="455" dt="2022-02-21T13:05:56.244"/>
    <p1510:client id="{94390B70-6EA3-4AB1-ADE3-68692F6F729B}" v="31" dt="2022-02-20T12:34:27.218"/>
    <p1510:client id="{D694E75C-829B-5237-D3A7-96198FA04AEC}" v="3" dt="2022-02-21T08:47:44.66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–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CA081EAD-CB3F-4586-BC9F-19BDD33567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5A423DBE-FE7E-42B1-93F6-889F143F34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rnd" cmpd="sng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Avenir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Avenir" charset="0"/>
              </a:rPr>
              <a:t>Second level</a:t>
            </a:r>
          </a:p>
          <a:p>
            <a:pPr lvl="2"/>
            <a:r>
              <a:rPr lang="en-US" altLang="en-US">
                <a:sym typeface="Avenir" charset="0"/>
              </a:rPr>
              <a:t>Third level</a:t>
            </a:r>
          </a:p>
          <a:p>
            <a:pPr lvl="3"/>
            <a:r>
              <a:rPr lang="en-US" altLang="en-US">
                <a:sym typeface="Avenir" charset="0"/>
              </a:rPr>
              <a:t>Fourth level</a:t>
            </a:r>
          </a:p>
          <a:p>
            <a:pPr lvl="4"/>
            <a:r>
              <a:rPr lang="en-US" altLang="en-US">
                <a:sym typeface="Avenir" charset="0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1pPr>
    <a:lvl2pPr marL="228600"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2pPr>
    <a:lvl3pPr marL="457200"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3pPr>
    <a:lvl4pPr marL="685800"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4pPr>
    <a:lvl5pPr marL="914400" algn="l" defTabSz="457200" rtl="0" fontAlgn="base" hangingPunct="0">
      <a:lnSpc>
        <a:spcPct val="125000"/>
      </a:lnSpc>
      <a:spcBef>
        <a:spcPct val="0"/>
      </a:spcBef>
      <a:spcAft>
        <a:spcPct val="0"/>
      </a:spcAft>
      <a:defRPr sz="2400" kern="1200">
        <a:solidFill>
          <a:srgbClr val="000000"/>
        </a:solidFill>
        <a:latin typeface="Avenir" charset="0"/>
        <a:ea typeface="Avenir" charset="0"/>
        <a:cs typeface="Avenir" charset="0"/>
        <a:sym typeface="Avenir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3BFA54C3-884F-45D6-ACFB-4BEFA440597A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/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BAFDAB27-BE45-4CD7-8BF8-8F8036C21CB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defTabSz="914400">
              <a:lnSpc>
                <a:spcPct val="100000"/>
              </a:lnSpc>
            </a:pPr>
            <a:r>
              <a:rPr lang="en-US" altLang="en-US" sz="120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sym typeface="Calibri" panose="020F0502020204030204" pitchFamily="34" charset="0"/>
              </a:rPr>
              <a:t>Finish 2:05</a:t>
            </a:r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42D73-2BDA-46C6-A7EC-6A80FE228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FD4ED50-E1E1-4AC8-9485-006E7C53786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8CC14C-E3DF-4344-9DF3-A6041093A87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4628B4A-8FB6-4186-9D51-BC00FE0888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69456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0D112A-CB0B-4D95-9D91-53C146ED15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437064-08B9-401D-91AD-81DC1C9E2D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BB32A2-7AE3-4BCA-85CF-4327049181F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95A1470-CCC5-4F9A-BFB7-3F0A8199B5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5594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CCCC0D-6D07-4B7B-9858-D14D699B07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6583362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2E6E325-2C6C-47DA-BA0F-AF842840226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6583362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FA36E1A-66EF-4256-A3EE-7210E001D0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61B5DA0-344B-4EA2-AB2F-A0F00B3EB63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264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0D4A-DEAF-47EF-970C-482F9E393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67A042-9806-49CF-B793-225EBCEBCD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30F638-FF15-4E04-B035-984306F84DA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CAA6DA3A-7FBB-44A0-8642-DB14404B0D4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711406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6E5CE-E814-4487-AF4F-94C04F4131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646044-7D5C-46A7-8EB5-1E9C04A903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C02867-8E6E-4CC7-B34C-614EC388201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750A5AC9-C7F7-4D29-A713-59CB4EC725A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337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33EADF-6567-41D1-A277-B2959770A9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EC787A-7E9E-4468-A791-80A709FFCB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5257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CF080C-B0A0-42A0-8E9A-145102CC952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2578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F677D4-7CCE-4955-9596-43006459206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A4297927-80E2-4889-9CB3-29A691BAD1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09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3F180-CB30-4C2B-8DB0-4DDD878A2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2F6F22-3218-48B0-8D8D-39D8524D3F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F6E23C-DC08-4FE8-93A2-6920E2335E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D5674D4-0467-489A-8E5A-5FD9BD17BE1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5A77ED9-C68E-4E07-A72B-31DC39A445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5BBBFA-549E-44A3-9196-F8660C1817B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07BF648F-03C9-49AB-981F-32D2FDC99A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67094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DEF73-8C63-470F-B9AB-46B2B59D53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A0B51B9-9797-42A2-B929-CD00BF5FE8B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0EAAE0E-89ED-4E1D-B8B0-850D2D57A92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6005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FBE54F6-2791-4C95-ABE6-5427F977A898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C34D96B-E4B2-4FF5-BA43-FE300375BC8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1205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9764A-3AD3-4D83-81A6-D183940C76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FEFE4-14A3-487A-BB4F-24ADD7781E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D6B25E-0617-4B21-9CB5-2506B38ED86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049A496-8D18-49C7-8DD4-6F387464F55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9F6ADFDE-E07A-4465-94E7-B84B58D9C8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957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DFC986-4DEE-4344-ADA0-B3A410A3BA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4C3AB21-733F-4EFB-829F-BBC698DB18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1A91E61-7A05-47DC-9A87-C8BBFB1F1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8A8B6F-5FDA-40F7-BE8A-B08061DA948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85F58647-89B6-41BF-8FF8-2CED00C2D7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25554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EBC74181-F77F-4D17-BD34-BDF8348CC1A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323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Helvetica" panose="020B0604020202020204" pitchFamily="34" charset="0"/>
              </a:rPr>
              <a:t>Click to edit Master title style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A2C77D24-66E5-4931-9D2C-F03496E17FE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5257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Helvetica" panose="020B0604020202020204" pitchFamily="34" charset="0"/>
              </a:rPr>
              <a:t>Click to edit Master text styles</a:t>
            </a:r>
          </a:p>
          <a:p>
            <a:pPr lvl="1"/>
            <a:r>
              <a:rPr lang="en-US" altLang="en-US">
                <a:sym typeface="Helvetica" panose="020B0604020202020204" pitchFamily="34" charset="0"/>
              </a:rPr>
              <a:t>Second level</a:t>
            </a:r>
          </a:p>
          <a:p>
            <a:pPr lvl="2"/>
            <a:r>
              <a:rPr lang="en-US" altLang="en-US">
                <a:sym typeface="Helvetica" panose="020B0604020202020204" pitchFamily="34" charset="0"/>
              </a:rPr>
              <a:t>Third level</a:t>
            </a:r>
          </a:p>
          <a:p>
            <a:pPr lvl="3"/>
            <a:r>
              <a:rPr lang="en-US" altLang="en-US">
                <a:sym typeface="Helvetica" panose="020B0604020202020204" pitchFamily="34" charset="0"/>
              </a:rPr>
              <a:t>Fourth level</a:t>
            </a:r>
          </a:p>
          <a:p>
            <a:pPr lvl="4"/>
            <a:r>
              <a:rPr lang="en-US" altLang="en-US">
                <a:sym typeface="Helvetica" panose="020B0604020202020204" pitchFamily="34" charset="0"/>
              </a:rPr>
              <a:t>Fifth level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A66EF328-34EB-473D-A480-842E6F8C16A6}"/>
              </a:ext>
            </a:extLst>
          </p:cNvPr>
          <p:cNvSpPr>
            <a:spLocks noGrp="1"/>
          </p:cNvSpPr>
          <p:nvPr>
            <p:ph type="sldNum" sz="quarter" idx="2"/>
          </p:nvPr>
        </p:nvSpPr>
        <p:spPr bwMode="auto">
          <a:xfrm>
            <a:off x="6553200" y="6245225"/>
            <a:ext cx="2133600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45718" tIns="45718" rIns="45718" bIns="45718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fld id="{E26DC919-9F29-4B2F-BE50-D92D7E32DED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j-lt"/>
          <a:ea typeface="+mj-ea"/>
          <a:cs typeface="+mj-cs"/>
          <a:sym typeface="Helvetica" panose="020B0604020202020204" pitchFamily="34" charset="0"/>
        </a:defRPr>
      </a:lvl1pPr>
      <a:lvl2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2pPr>
      <a:lvl3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3pPr>
      <a:lvl4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4pPr>
      <a:lvl5pPr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5pPr>
      <a:lvl6pPr marL="4572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6pPr>
      <a:lvl7pPr marL="9144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7pPr>
      <a:lvl8pPr marL="13716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8pPr>
      <a:lvl9pPr marL="1828800" algn="l" defTabSz="457200" rtl="0" fontAlgn="base" hangingPunct="0">
        <a:spcBef>
          <a:spcPct val="0"/>
        </a:spcBef>
        <a:spcAft>
          <a:spcPct val="0"/>
        </a:spcAft>
        <a:defRPr sz="1200">
          <a:solidFill>
            <a:srgbClr val="000000"/>
          </a:solidFill>
          <a:latin typeface="Helvetica" panose="020B0604020202020204" pitchFamily="34" charset="0"/>
          <a:ea typeface="Helvetica" panose="020B0604020202020204" pitchFamily="34" charset="0"/>
          <a:cs typeface="Helvetica" panose="020B0604020202020204" pitchFamily="34" charset="0"/>
          <a:sym typeface="Helvetica" panose="020B0604020202020204" pitchFamily="34" charset="0"/>
        </a:defRPr>
      </a:lvl9pPr>
    </p:titleStyle>
    <p:bodyStyle>
      <a:lvl1pPr algn="l" defTabSz="457200" rtl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1pPr>
      <a:lvl2pPr marL="228600" algn="l" defTabSz="457200" rtl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2pPr>
      <a:lvl3pPr marL="457200" algn="l" defTabSz="457200" rtl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3pPr>
      <a:lvl4pPr marL="685800" algn="l" defTabSz="457200" rtl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4pPr>
      <a:lvl5pPr marL="914400" algn="l" defTabSz="457200" rtl="0" fontAlgn="base" hangingPunct="0">
        <a:spcBef>
          <a:spcPct val="0"/>
        </a:spcBef>
        <a:spcAft>
          <a:spcPct val="0"/>
        </a:spcAft>
        <a:defRPr sz="1200" kern="1200">
          <a:solidFill>
            <a:srgbClr val="000000"/>
          </a:solidFill>
          <a:latin typeface="+mn-lt"/>
          <a:ea typeface="+mn-ea"/>
          <a:cs typeface="+mn-cs"/>
          <a:sym typeface="Helvetica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5" name="Picture 1">
            <a:extLst>
              <a:ext uri="{FF2B5EF4-FFF2-40B4-BE49-F238E27FC236}">
                <a16:creationId xmlns:a16="http://schemas.microsoft.com/office/drawing/2014/main" id="{E333BFE3-19F5-405C-8EA8-6685504657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6092825"/>
            <a:ext cx="46958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rgbClr val="000000"/>
                </a:solidFill>
                <a:prstDash val="solid"/>
                <a:miter lim="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B9F2D6E-8DDF-432A-9F2A-FDF3085EABE0}"/>
              </a:ext>
            </a:extLst>
          </p:cNvPr>
          <p:cNvSpPr txBox="1"/>
          <p:nvPr/>
        </p:nvSpPr>
        <p:spPr>
          <a:xfrm>
            <a:off x="1372588" y="1056480"/>
            <a:ext cx="6127075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endParaRPr lang="en-GB" sz="4400" b="1">
              <a:latin typeface="Century Gothic"/>
              <a:cs typeface="Helvetica"/>
            </a:endParaRPr>
          </a:p>
          <a:p>
            <a:pPr algn="ctr"/>
            <a:endParaRPr lang="en-GB" sz="4400" b="1">
              <a:latin typeface="Century Gothic"/>
              <a:cs typeface="Helvetica"/>
            </a:endParaRPr>
          </a:p>
          <a:p>
            <a:pPr algn="ctr"/>
            <a:r>
              <a:rPr lang="en-GB" sz="4400" b="1">
                <a:latin typeface="Century Gothic"/>
                <a:cs typeface="Helvetica"/>
              </a:rPr>
              <a:t>Update on staff wellbeing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E57B041-C6AD-4FCD-8081-8ACE5C431B84}"/>
              </a:ext>
            </a:extLst>
          </p:cNvPr>
          <p:cNvSpPr txBox="1"/>
          <p:nvPr/>
        </p:nvSpPr>
        <p:spPr>
          <a:xfrm>
            <a:off x="6193255" y="4975058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>
              <a:latin typeface="Calibri"/>
              <a:cs typeface="Calibri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926A4F-C224-4645-9088-66D24A7FADDE}"/>
              </a:ext>
            </a:extLst>
          </p:cNvPr>
          <p:cNvSpPr txBox="1"/>
          <p:nvPr/>
        </p:nvSpPr>
        <p:spPr>
          <a:xfrm>
            <a:off x="6361709" y="5061493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8" name="Picture 4" descr="Watch our Speak out Stay safe assembly at home | NSPCC">
            <a:extLst>
              <a:ext uri="{FF2B5EF4-FFF2-40B4-BE49-F238E27FC236}">
                <a16:creationId xmlns:a16="http://schemas.microsoft.com/office/drawing/2014/main" id="{1CFD0230-6471-440C-A01E-33C126B26B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776" y="4203429"/>
            <a:ext cx="2857500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8" descr="Text&#10;&#10;Description automatically generated">
            <a:extLst>
              <a:ext uri="{FF2B5EF4-FFF2-40B4-BE49-F238E27FC236}">
                <a16:creationId xmlns:a16="http://schemas.microsoft.com/office/drawing/2014/main" id="{4DA2A193-8AE6-4F61-BC42-BE6C2B92240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63513" y="3954075"/>
            <a:ext cx="2466975" cy="1847850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0F76A7C-E532-4A13-823D-5FBD4E4057E0}"/>
              </a:ext>
            </a:extLst>
          </p:cNvPr>
          <p:cNvSpPr txBox="1"/>
          <p:nvPr/>
        </p:nvSpPr>
        <p:spPr>
          <a:xfrm>
            <a:off x="1014547" y="819332"/>
            <a:ext cx="8268789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kumimoji="0" lang="en-GB" sz="27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</a:br>
            <a:endParaRPr lang="en-GB" b="1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4AE1BF-F299-43FE-AE58-1D4E0A0FF9AD}"/>
              </a:ext>
            </a:extLst>
          </p:cNvPr>
          <p:cNvSpPr txBox="1"/>
          <p:nvPr/>
        </p:nvSpPr>
        <p:spPr>
          <a:xfrm>
            <a:off x="176982" y="689788"/>
            <a:ext cx="8790036" cy="12618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b="1">
                <a:latin typeface="Century Gothic"/>
                <a:cs typeface="Helvetica"/>
              </a:rPr>
              <a:t>Staff Questionnaire- </a:t>
            </a:r>
            <a:endParaRPr lang="en-GB" sz="2800">
              <a:latin typeface="Century Gothic"/>
            </a:endParaRPr>
          </a:p>
          <a:p>
            <a:r>
              <a:rPr lang="en-GB" sz="2800" b="1">
                <a:latin typeface="Century Gothic"/>
                <a:cs typeface="Helvetica"/>
              </a:rPr>
              <a:t>64 responses- 35 RF and 29 NG</a:t>
            </a:r>
            <a:r>
              <a:rPr lang="en-GB" sz="2800">
                <a:latin typeface="Century Gothic"/>
                <a:cs typeface="Helvetica"/>
              </a:rPr>
              <a:t> </a:t>
            </a:r>
            <a:endParaRPr lang="en-GB" sz="2800">
              <a:latin typeface="Century Gothic"/>
            </a:endParaRPr>
          </a:p>
          <a:p>
            <a:r>
              <a:rPr lang="en-GB">
                <a:latin typeface="Helvetica"/>
                <a:cs typeface="Helvetica"/>
              </a:rPr>
              <a:t>  </a:t>
            </a:r>
            <a:endParaRPr lang="en-GB" sz="2000">
              <a:latin typeface="Century Gothic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3333B6-38BF-488D-8427-E493D1E8BEF7}"/>
              </a:ext>
            </a:extLst>
          </p:cNvPr>
          <p:cNvSpPr txBox="1"/>
          <p:nvPr/>
        </p:nvSpPr>
        <p:spPr>
          <a:xfrm>
            <a:off x="455400" y="2066400"/>
            <a:ext cx="7594199" cy="313932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>
                <a:latin typeface="Century Gothic"/>
                <a:cs typeface="Helvetica"/>
              </a:rPr>
              <a:t>Positive – (90% + Strongly agree/agree)</a:t>
            </a:r>
            <a:endParaRPr lang="en-GB">
              <a:latin typeface="Century Gothic"/>
            </a:endParaRPr>
          </a:p>
          <a:p>
            <a:endParaRPr lang="en-GB">
              <a:latin typeface="Century Gothic"/>
              <a:cs typeface="Helvetica"/>
            </a:endParaRPr>
          </a:p>
          <a:p>
            <a:pPr marL="285750" indent="-285750">
              <a:buFont typeface="Arial"/>
              <a:buChar char="•"/>
            </a:pPr>
            <a:r>
              <a:rPr lang="en-GB">
                <a:latin typeface="Century Gothic"/>
                <a:cs typeface="Helvetica"/>
              </a:rPr>
              <a:t>I enjoy working at our school</a:t>
            </a:r>
          </a:p>
          <a:p>
            <a:pPr marL="285750" indent="-285750">
              <a:buFont typeface="Arial"/>
              <a:buChar char="•"/>
            </a:pPr>
            <a:r>
              <a:rPr lang="en-GB">
                <a:latin typeface="Century Gothic"/>
                <a:cs typeface="Helvetica"/>
              </a:rPr>
              <a:t>There are people who care about me at work</a:t>
            </a:r>
            <a:endParaRPr lang="en-GB">
              <a:latin typeface="Century Gothic"/>
            </a:endParaRPr>
          </a:p>
          <a:p>
            <a:pPr marL="285750" indent="-285750">
              <a:buFont typeface="Arial"/>
              <a:buChar char="•"/>
            </a:pPr>
            <a:r>
              <a:rPr lang="en-GB">
                <a:latin typeface="Century Gothic"/>
                <a:cs typeface="Helvetica"/>
              </a:rPr>
              <a:t>My contribution is valued</a:t>
            </a:r>
            <a:endParaRPr lang="en-GB">
              <a:latin typeface="Century Gothic"/>
            </a:endParaRPr>
          </a:p>
          <a:p>
            <a:pPr marL="285750" indent="-285750">
              <a:buFont typeface="Arial"/>
              <a:buChar char="•"/>
            </a:pPr>
            <a:r>
              <a:rPr lang="en-GB">
                <a:latin typeface="Century Gothic"/>
                <a:cs typeface="Helvetica"/>
              </a:rPr>
              <a:t>I can see something that I have done has made a difference to the children</a:t>
            </a:r>
            <a:endParaRPr lang="en-GB">
              <a:latin typeface="Century Gothic"/>
            </a:endParaRPr>
          </a:p>
          <a:p>
            <a:pPr marL="285750" indent="-285750">
              <a:buFont typeface="Arial"/>
              <a:buChar char="•"/>
            </a:pPr>
            <a:r>
              <a:rPr lang="en-GB">
                <a:latin typeface="Century Gothic"/>
                <a:cs typeface="Helvetica"/>
              </a:rPr>
              <a:t>I am proud to be a member of staff at this school</a:t>
            </a:r>
            <a:endParaRPr lang="en-GB">
              <a:latin typeface="Century Gothic"/>
            </a:endParaRPr>
          </a:p>
          <a:p>
            <a:pPr marL="285750" indent="-285750">
              <a:buFont typeface="Arial"/>
              <a:buChar char="•"/>
            </a:pPr>
            <a:r>
              <a:rPr lang="en-GB">
                <a:latin typeface="Century Gothic"/>
                <a:cs typeface="Helvetica"/>
              </a:rPr>
              <a:t>I feel motivated and keen to fulfil my role</a:t>
            </a:r>
            <a:endParaRPr lang="en-GB">
              <a:latin typeface="Century Gothic"/>
            </a:endParaRPr>
          </a:p>
          <a:p>
            <a:pPr marL="285750" indent="-285750">
              <a:buFont typeface="Arial"/>
              <a:buChar char="•"/>
            </a:pPr>
            <a:r>
              <a:rPr lang="en-GB">
                <a:latin typeface="Century Gothic"/>
                <a:cs typeface="Helvetica"/>
              </a:rPr>
              <a:t>I have good friendships at school</a:t>
            </a:r>
            <a:endParaRPr lang="en-GB">
              <a:latin typeface="Century Gothic"/>
            </a:endParaRPr>
          </a:p>
          <a:p>
            <a:pPr marL="285750" indent="-285750">
              <a:buFont typeface="Arial"/>
              <a:buChar char="•"/>
            </a:pPr>
            <a:endParaRPr lang="en-GB">
              <a:latin typeface="Century Gothic"/>
            </a:endParaRPr>
          </a:p>
        </p:txBody>
      </p:sp>
    </p:spTree>
    <p:extLst>
      <p:ext uri="{BB962C8B-B14F-4D97-AF65-F5344CB8AC3E}">
        <p14:creationId xmlns:p14="http://schemas.microsoft.com/office/powerpoint/2010/main" val="8828941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0F76A7C-E532-4A13-823D-5FBD4E4057E0}"/>
              </a:ext>
            </a:extLst>
          </p:cNvPr>
          <p:cNvSpPr txBox="1"/>
          <p:nvPr/>
        </p:nvSpPr>
        <p:spPr>
          <a:xfrm>
            <a:off x="1014547" y="819332"/>
            <a:ext cx="8268789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br>
              <a:rPr kumimoji="0" lang="en-GB" sz="27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entury Gothic" panose="020B0502020202020204" pitchFamily="34" charset="0"/>
                <a:ea typeface="+mj-ea"/>
                <a:cs typeface="+mj-cs"/>
              </a:rPr>
            </a:br>
            <a:endParaRPr lang="en-GB" b="1">
              <a:solidFill>
                <a:srgbClr val="002060"/>
              </a:solidFill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F4AE1BF-F299-43FE-AE58-1D4E0A0FF9AD}"/>
              </a:ext>
            </a:extLst>
          </p:cNvPr>
          <p:cNvSpPr txBox="1"/>
          <p:nvPr/>
        </p:nvSpPr>
        <p:spPr>
          <a:xfrm>
            <a:off x="176982" y="689788"/>
            <a:ext cx="8790036" cy="126188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2800" b="1">
                <a:latin typeface="Century Gothic"/>
                <a:cs typeface="Helvetica"/>
              </a:rPr>
              <a:t>Staff Questionnaire- </a:t>
            </a:r>
            <a:endParaRPr lang="en-GB" sz="2800">
              <a:latin typeface="Century Gothic"/>
            </a:endParaRPr>
          </a:p>
          <a:p>
            <a:r>
              <a:rPr lang="en-GB" sz="2800" b="1">
                <a:latin typeface="Century Gothic"/>
                <a:cs typeface="Helvetica"/>
              </a:rPr>
              <a:t>64 responses- 35 RF and 29 NG</a:t>
            </a:r>
            <a:r>
              <a:rPr lang="en-GB" sz="2800">
                <a:latin typeface="Century Gothic"/>
                <a:cs typeface="Helvetica"/>
              </a:rPr>
              <a:t> </a:t>
            </a:r>
            <a:endParaRPr lang="en-GB" sz="2800">
              <a:latin typeface="Century Gothic"/>
            </a:endParaRPr>
          </a:p>
          <a:p>
            <a:r>
              <a:rPr lang="en-GB">
                <a:latin typeface="Helvetica"/>
                <a:cs typeface="Helvetica"/>
              </a:rPr>
              <a:t>  </a:t>
            </a:r>
            <a:endParaRPr lang="en-GB" sz="2000">
              <a:latin typeface="Century Gothic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63333B6-38BF-488D-8427-E493D1E8BEF7}"/>
              </a:ext>
            </a:extLst>
          </p:cNvPr>
          <p:cNvSpPr txBox="1"/>
          <p:nvPr/>
        </p:nvSpPr>
        <p:spPr>
          <a:xfrm>
            <a:off x="464400" y="1949400"/>
            <a:ext cx="7594199" cy="175432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b="1">
                <a:latin typeface="Century Gothic"/>
                <a:cs typeface="Helvetica"/>
              </a:rPr>
              <a:t>Statements to focus on:</a:t>
            </a:r>
          </a:p>
          <a:p>
            <a:endParaRPr lang="en-GB">
              <a:latin typeface="Century Gothic"/>
              <a:cs typeface="Helvetica"/>
            </a:endParaRPr>
          </a:p>
          <a:p>
            <a:pPr marL="285750" indent="-285750">
              <a:buFont typeface="Arial"/>
              <a:buChar char="•"/>
            </a:pPr>
            <a:r>
              <a:rPr lang="en-GB">
                <a:latin typeface="Century Gothic"/>
                <a:cs typeface="Helvetica"/>
              </a:rPr>
              <a:t>I feel equipped to manage my workload</a:t>
            </a:r>
          </a:p>
          <a:p>
            <a:pPr marL="285750" indent="-285750">
              <a:buFont typeface="Arial"/>
              <a:buChar char="•"/>
            </a:pPr>
            <a:r>
              <a:rPr lang="en-GB">
                <a:latin typeface="Century Gothic"/>
                <a:cs typeface="Helvetica"/>
              </a:rPr>
              <a:t>I know what to do if I feel anxious or stressed out at school</a:t>
            </a:r>
          </a:p>
          <a:p>
            <a:pPr marL="285750" indent="-285750">
              <a:buFont typeface="Arial"/>
              <a:buChar char="•"/>
            </a:pPr>
            <a:r>
              <a:rPr lang="en-GB">
                <a:latin typeface="Century Gothic"/>
                <a:cs typeface="Helvetica"/>
              </a:rPr>
              <a:t>I am able to effectively switch off from work to make time for rest</a:t>
            </a:r>
          </a:p>
        </p:txBody>
      </p:sp>
    </p:spTree>
    <p:extLst>
      <p:ext uri="{BB962C8B-B14F-4D97-AF65-F5344CB8AC3E}">
        <p14:creationId xmlns:p14="http://schemas.microsoft.com/office/powerpoint/2010/main" val="16040378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B25E7-78A2-47E3-9BF3-7283FEEBC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br>
              <a:rPr lang="en-GB"/>
            </a:br>
            <a:br>
              <a:rPr lang="en-GB"/>
            </a:br>
            <a:r>
              <a:rPr lang="en-GB" sz="3200" b="1">
                <a:latin typeface="Century Gothic" panose="020B0502020202020204" pitchFamily="34" charset="0"/>
              </a:rPr>
              <a:t>Any questions:</a:t>
            </a:r>
            <a:endParaRPr lang="en-GB" b="1"/>
          </a:p>
        </p:txBody>
      </p:sp>
      <p:pic>
        <p:nvPicPr>
          <p:cNvPr id="2050" name="Picture 2" descr="40 Favorite Interview Questions from Some of the Sharpest Folks We Know |  First Round Review">
            <a:extLst>
              <a:ext uri="{FF2B5EF4-FFF2-40B4-BE49-F238E27FC236}">
                <a16:creationId xmlns:a16="http://schemas.microsoft.com/office/drawing/2014/main" id="{1079ACAE-9C07-45CD-A8AF-11B061378B3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3072" y="1723763"/>
            <a:ext cx="4874928" cy="32440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938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Helvetica"/>
        <a:ea typeface="Helvetica"/>
        <a:cs typeface="Helvetic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BBE0E3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45718" tIns="45718" rIns="45718" bIns="45718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20204" pitchFamily="34" charset="0"/>
            <a:ea typeface="Helvetica" panose="020B0604020202020204" pitchFamily="34" charset="0"/>
            <a:cs typeface="Helvetica" panose="020B0604020202020204" pitchFamily="34" charset="0"/>
            <a:sym typeface="Helvetica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FFFFFF"/>
        </a:solidFill>
        <a:ln w="25400" cap="flat" cmpd="sng" algn="ctr">
          <a:solidFill>
            <a:srgbClr val="BBE0E3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45718" tIns="45718" rIns="45718" bIns="45718" numCol="1" anchor="t" anchorCtr="0" compatLnSpc="1">
        <a:prstTxWarp prst="textNoShape">
          <a:avLst/>
        </a:prstTxWarp>
      </a:bodyPr>
      <a:lstStyle>
        <a:defPPr marL="457200" marR="0" indent="0" algn="l" defTabSz="914400" rtl="0" eaLnBrk="1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20204" pitchFamily="34" charset="0"/>
            <a:ea typeface="Helvetica" panose="020B0604020202020204" pitchFamily="34" charset="0"/>
            <a:cs typeface="Helvetica" panose="020B0604020202020204" pitchFamily="34" charset="0"/>
            <a:sym typeface="Helvetica" panose="020B0604020202020204" pitchFamily="34" charset="0"/>
          </a:defRPr>
        </a:defPPr>
      </a:lst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4453a019-7344-4f71-b3b6-134ed7a87202">
      <UserInfo>
        <DisplayName>Helen Bennett</DisplayName>
        <AccountId>29</AccountId>
        <AccountType/>
      </UserInfo>
      <UserInfo>
        <DisplayName>Ciara Holland</DisplayName>
        <AccountId>23</AccountId>
        <AccountType/>
      </UserInfo>
    </SharedWithUsers>
    <lcf76f155ced4ddcb4097134ff3c332f xmlns="64c6ad25-8c55-4c6f-b1c7-9b4d2af73581">
      <Terms xmlns="http://schemas.microsoft.com/office/infopath/2007/PartnerControls"/>
    </lcf76f155ced4ddcb4097134ff3c332f>
    <TaxCatchAll xmlns="4453a019-7344-4f71-b3b6-134ed7a87202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5060C9E59F1446BFF005E478E93673" ma:contentTypeVersion="16" ma:contentTypeDescription="Create a new document." ma:contentTypeScope="" ma:versionID="144179d25a06a96b7bc6648c56bdb50a">
  <xsd:schema xmlns:xsd="http://www.w3.org/2001/XMLSchema" xmlns:xs="http://www.w3.org/2001/XMLSchema" xmlns:p="http://schemas.microsoft.com/office/2006/metadata/properties" xmlns:ns2="4453a019-7344-4f71-b3b6-134ed7a87202" xmlns:ns3="64c6ad25-8c55-4c6f-b1c7-9b4d2af73581" targetNamespace="http://schemas.microsoft.com/office/2006/metadata/properties" ma:root="true" ma:fieldsID="baf41606722b9033cc8f792c3956a776" ns2:_="" ns3:_="">
    <xsd:import namespace="4453a019-7344-4f71-b3b6-134ed7a87202"/>
    <xsd:import namespace="64c6ad25-8c55-4c6f-b1c7-9b4d2af7358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ObjectDetectorVersion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53a019-7344-4f71-b3b6-134ed7a872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6d675ad-b88b-4775-ac5c-7b60c986009d}" ma:internalName="TaxCatchAll" ma:showField="CatchAllData" ma:web="4453a019-7344-4f71-b3b6-134ed7a872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4c6ad25-8c55-4c6f-b1c7-9b4d2af7358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fd7be9ac-ecfa-42ba-856c-7b729c28ce9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3" nillable="true" ma:displayName="Location" ma:indexed="true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4301661-B82C-46C9-9BD7-B2CB0082BDF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6274DA-B5A9-4A84-A13E-3A1FC7F16069}">
  <ds:schemaRefs>
    <ds:schemaRef ds:uri="345cadd2-e9ca-4c74-bb5b-e6cd8a2ef5ec"/>
    <ds:schemaRef ds:uri="4453a019-7344-4f71-b3b6-134ed7a87202"/>
    <ds:schemaRef ds:uri="65df5350-8dca-46e8-9382-61064364fb13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64c6ad25-8c55-4c6f-b1c7-9b4d2af73581"/>
  </ds:schemaRefs>
</ds:datastoreItem>
</file>

<file path=customXml/itemProps3.xml><?xml version="1.0" encoding="utf-8"?>
<ds:datastoreItem xmlns:ds="http://schemas.openxmlformats.org/officeDocument/2006/customXml" ds:itemID="{21D331FB-D944-4324-9B75-C45C019A491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53a019-7344-4f71-b3b6-134ed7a87202"/>
    <ds:schemaRef ds:uri="64c6ad25-8c55-4c6f-b1c7-9b4d2af7358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On-screen Show (4:3)</PresentationFormat>
  <Paragraphs>27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Avenir</vt:lpstr>
      <vt:lpstr>Calibri</vt:lpstr>
      <vt:lpstr>Century Gothic</vt:lpstr>
      <vt:lpstr>Helvetica</vt:lpstr>
      <vt:lpstr>Office Theme</vt:lpstr>
      <vt:lpstr>PowerPoint Presentation</vt:lpstr>
      <vt:lpstr>PowerPoint Presentation</vt:lpstr>
      <vt:lpstr>PowerPoint Presentation</vt:lpstr>
      <vt:lpstr>  Any questions: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 Beesen-Smith</dc:creator>
  <cp:lastModifiedBy>Abi Misselbrook-Lovejoy</cp:lastModifiedBy>
  <cp:revision>2</cp:revision>
  <dcterms:modified xsi:type="dcterms:W3CDTF">2024-01-10T12:52:29Z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0x010100665060C9E59F1446BFF005E478E93673</vt:lpwstr>
  </property>
</Properties>
</file>